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Helvetica" pitchFamily="2" charset="0"/>
      <p:regular r:id="rId23"/>
      <p:bold r:id="rId24"/>
      <p:italic r:id="rId25"/>
      <p:boldItalic r:id="rId26"/>
    </p:embeddedFont>
    <p:embeddedFont>
      <p:font typeface="Tally Text Bold" panose="00000400000000000000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65A00"/>
    <a:srgbClr val="BC8F00"/>
    <a:srgbClr val="00B050"/>
    <a:srgbClr val="E1E1E1"/>
    <a:srgbClr val="9CBD8D"/>
    <a:srgbClr val="D5E3CF"/>
    <a:srgbClr val="8C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1441" autoAdjust="0"/>
  </p:normalViewPr>
  <p:slideViewPr>
    <p:cSldViewPr snapToGrid="0">
      <p:cViewPr varScale="1">
        <p:scale>
          <a:sx n="69" d="100"/>
          <a:sy n="69" d="100"/>
        </p:scale>
        <p:origin x="57" y="3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4A6C1-B0A7-4C65-9777-F5B3323CF083}" type="datetimeFigureOut">
              <a:rPr lang="en-AU" smtClean="0"/>
              <a:t>19/08/2022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51B3-9319-42D0-A550-90C1F3CDF3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4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A372-E219-4A47-9B57-DAB16DC91C8E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9ABA3-72B8-441F-AA9B-D3737D2CB9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86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94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Plaid is pronounced ‘</a:t>
            </a:r>
            <a:r>
              <a:rPr lang="en-AU" dirty="0" err="1"/>
              <a:t>plad</a:t>
            </a:r>
            <a:r>
              <a:rPr lang="en-AU" dirty="0"/>
              <a:t>’ for some reason. I blame Gaelic.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112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97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009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0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996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word ‘acceleration’ can also be used to describe change in speed, but in physics contexts you should assume it is referring to change in velocity unless told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93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6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808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46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92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62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3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0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074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16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28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5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128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16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46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6FA-289A-47A4-9DB2-36250D803CC9}" type="datetimeFigureOut">
              <a:rPr lang="en-AU" smtClean="0"/>
              <a:t>19/08/2022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2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ln w="38100">
            <a:solidFill>
              <a:schemeClr val="accent4"/>
            </a:solidFill>
          </a:ln>
        </p:spPr>
        <p:txBody>
          <a:bodyPr anchor="ctr"/>
          <a:lstStyle/>
          <a:p>
            <a:r>
              <a:rPr lang="en-AU" dirty="0"/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358284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8664316" cy="435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A bike is travelling at 4.0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west. It then turns a corner and begins to travel 3.0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north. It does this in 2.0 s. What is its change in velocity and its acceleration?</a:t>
                </a:r>
              </a:p>
              <a:p>
                <a:endParaRPr lang="en-AU" sz="2800" dirty="0"/>
              </a:p>
              <a:p>
                <a:r>
                  <a:rPr lang="en-AU" sz="28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53.1°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5.0 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AU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53.1°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AU" sz="2800" dirty="0"/>
              </a:p>
              <a:p>
                <a:endParaRPr lang="en-AU" sz="28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5.0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800" b="1" dirty="0"/>
              </a:p>
              <a:p>
                <a:pPr lvl="2"/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 53.1°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AU" sz="2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 53.1°</m:t>
                          </m:r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A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664316" cy="4357668"/>
              </a:xfrm>
              <a:prstGeom prst="rect">
                <a:avLst/>
              </a:prstGeom>
              <a:blipFill>
                <a:blip r:embed="rId3"/>
                <a:stretch>
                  <a:fillRect l="-1407" t="-1399" r="-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7114E5-7252-AB57-C68C-5EB4EF86729B}"/>
              </a:ext>
            </a:extLst>
          </p:cNvPr>
          <p:cNvCxnSpPr/>
          <p:nvPr/>
        </p:nvCxnSpPr>
        <p:spPr>
          <a:xfrm flipV="1">
            <a:off x="9243391" y="3525078"/>
            <a:ext cx="0" cy="108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CC22FF-B801-804F-9B5B-F9B8F863DE62}"/>
              </a:ext>
            </a:extLst>
          </p:cNvPr>
          <p:cNvSpPr txBox="1"/>
          <p:nvPr/>
        </p:nvSpPr>
        <p:spPr>
          <a:xfrm>
            <a:off x="8262032" y="3741912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3.0 m s</a:t>
            </a:r>
            <a:r>
              <a:rPr lang="en-AU" baseline="30000" dirty="0"/>
              <a:t>-1</a:t>
            </a:r>
            <a:br>
              <a:rPr lang="en-AU" baseline="30000" dirty="0"/>
            </a:br>
            <a:r>
              <a:rPr lang="en-AU" dirty="0"/>
              <a:t>north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BC761-C354-C1AA-FF05-93FDA74DFC0A}"/>
              </a:ext>
            </a:extLst>
          </p:cNvPr>
          <p:cNvCxnSpPr/>
          <p:nvPr/>
        </p:nvCxnSpPr>
        <p:spPr>
          <a:xfrm>
            <a:off x="9243391" y="3525078"/>
            <a:ext cx="144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B0E11C-F1C7-A4EF-D6A8-B88E9A6D39EC}"/>
              </a:ext>
            </a:extLst>
          </p:cNvPr>
          <p:cNvSpPr txBox="1"/>
          <p:nvPr/>
        </p:nvSpPr>
        <p:spPr>
          <a:xfrm>
            <a:off x="9472712" y="2875092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4.0 m s</a:t>
            </a:r>
            <a:r>
              <a:rPr lang="en-AU" baseline="30000" dirty="0"/>
              <a:t>-1</a:t>
            </a:r>
            <a:br>
              <a:rPr lang="en-AU" baseline="30000" dirty="0"/>
            </a:br>
            <a:r>
              <a:rPr lang="en-AU" dirty="0"/>
              <a:t>east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830F0B-F40B-B81B-F0FC-EDF571C922E0}"/>
              </a:ext>
            </a:extLst>
          </p:cNvPr>
          <p:cNvCxnSpPr/>
          <p:nvPr/>
        </p:nvCxnSpPr>
        <p:spPr>
          <a:xfrm flipV="1">
            <a:off x="9243390" y="3521423"/>
            <a:ext cx="1440001" cy="1080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91423-0BBE-03A0-C8B7-50890116072D}"/>
              </a:ext>
            </a:extLst>
          </p:cNvPr>
          <p:cNvSpPr txBox="1"/>
          <p:nvPr/>
        </p:nvSpPr>
        <p:spPr>
          <a:xfrm>
            <a:off x="9963391" y="401891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5.0 m s</a:t>
            </a:r>
            <a:r>
              <a:rPr lang="en-AU" baseline="30000" dirty="0"/>
              <a:t>-1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8AFEC-E9B7-C7CA-496B-D7E77F0EA4D6}"/>
              </a:ext>
            </a:extLst>
          </p:cNvPr>
          <p:cNvSpPr txBox="1"/>
          <p:nvPr/>
        </p:nvSpPr>
        <p:spPr>
          <a:xfrm>
            <a:off x="9195975" y="3934062"/>
            <a:ext cx="67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53.1°</a:t>
            </a:r>
          </a:p>
        </p:txBody>
      </p:sp>
    </p:spTree>
    <p:extLst>
      <p:ext uri="{BB962C8B-B14F-4D97-AF65-F5344CB8AC3E}">
        <p14:creationId xmlns:p14="http://schemas.microsoft.com/office/powerpoint/2010/main" val="18136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" y="584775"/>
                <a:ext cx="8818881" cy="600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A common measure of a car’s acceleration is how quickly it can reach 60 miles per hour (96.56 km h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) from a standstill. The Tesla Model S Plaid can reach this speed in just 1.98 s, making it one of the fastest accelerating cars </a:t>
                </a:r>
                <a:br>
                  <a:rPr lang="en-AU" sz="2800" dirty="0"/>
                </a:br>
                <a:r>
                  <a:rPr lang="en-AU" sz="2800" dirty="0"/>
                  <a:t>in the world. Calculate the average </a:t>
                </a:r>
                <a:br>
                  <a:rPr lang="en-AU" sz="2800" dirty="0"/>
                </a:br>
                <a:r>
                  <a:rPr lang="en-AU" sz="2800" dirty="0"/>
                  <a:t>acceleration (in m s</a:t>
                </a:r>
                <a:r>
                  <a:rPr lang="en-AU" sz="2800" baseline="30000" dirty="0"/>
                  <a:t>-2</a:t>
                </a:r>
                <a:r>
                  <a:rPr lang="en-AU" sz="2800" dirty="0"/>
                  <a:t>) required to achieve this.</a:t>
                </a:r>
              </a:p>
              <a:p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aln/>
                        </m:rP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96.56 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forwards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26.82 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forwards</m:t>
                      </m:r>
                    </m:oMath>
                  </m:oMathPara>
                </a14:m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=1.98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AU" sz="2800" dirty="0"/>
              </a:p>
              <a:p>
                <a:pPr lvl="2"/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13.5 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forwards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584775"/>
                <a:ext cx="8818881" cy="6007029"/>
              </a:xfrm>
              <a:prstGeom prst="rect">
                <a:avLst/>
              </a:prstGeom>
              <a:blipFill>
                <a:blip r:embed="rId3"/>
                <a:stretch>
                  <a:fillRect l="-1382" t="-1015" r="-19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EF491B-EE7B-BDA8-313E-D087D857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3" y="2022712"/>
            <a:ext cx="5331037" cy="30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" y="584775"/>
                <a:ext cx="8818881" cy="595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If this acceleration can be maintained, how long will it take the Model S Plaid to reach its top speed of 348 km h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from a standstill?</a:t>
                </a:r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=13.5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forwards</m:t>
                      </m:r>
                    </m:oMath>
                  </m:oMathPara>
                </a14:m>
                <a:endParaRPr lang="en-AU" sz="2800" b="1" dirty="0"/>
              </a:p>
              <a:p>
                <a:pPr lvl="2"/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AU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  <a:p>
                <a:pPr lvl="2"/>
                <a:endParaRPr lang="en-AU" sz="28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aln/>
                        </m:rP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348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km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forwards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96.67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forwards</m:t>
                      </m:r>
                    </m:oMath>
                  </m:oMathPara>
                </a14:m>
                <a:endParaRPr lang="en-AU" sz="28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AU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  <a:p>
                <a:pPr lvl="2"/>
                <a:endParaRPr lang="en-AU" sz="28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96.67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13.55</m:t>
                          </m:r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=7.13 </m:t>
                      </m:r>
                      <m:r>
                        <m:rPr>
                          <m:nor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584775"/>
                <a:ext cx="8818881" cy="5954707"/>
              </a:xfrm>
              <a:prstGeom prst="rect">
                <a:avLst/>
              </a:prstGeom>
              <a:blipFill>
                <a:blip r:embed="rId3"/>
                <a:stretch>
                  <a:fillRect l="-1382" t="-1024" r="-7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EF491B-EE7B-BDA8-313E-D087D857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3" y="2022712"/>
            <a:ext cx="5331037" cy="30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4775"/>
            <a:ext cx="84273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When working in one dimension (e.g. left-right, up-down, north-south), vectors are expressed as positive or negative numbers based on their direction.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sign convention mirrors the axes you might draw on a graph: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Horizontally: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800" dirty="0"/>
              <a:t>Right, east, and forwards are positive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800" dirty="0"/>
              <a:t>Left, west, and backwards are negative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Vertically: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800" dirty="0"/>
              <a:t>Up and north are positive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800" dirty="0"/>
              <a:t>Down and south are negative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3219872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Sign Conventions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64C777-14CC-0151-C0C7-BA94D35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47" y="0"/>
            <a:ext cx="3033453" cy="30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8E400-3E11-7E02-F4D8-764D18305366}"/>
              </a:ext>
            </a:extLst>
          </p:cNvPr>
          <p:cNvSpPr txBox="1"/>
          <p:nvPr/>
        </p:nvSpPr>
        <p:spPr>
          <a:xfrm>
            <a:off x="8155462" y="3128687"/>
            <a:ext cx="10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left (-)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44E73-6E07-DE0C-415E-A9F3A195A664}"/>
              </a:ext>
            </a:extLst>
          </p:cNvPr>
          <p:cNvSpPr txBox="1"/>
          <p:nvPr/>
        </p:nvSpPr>
        <p:spPr>
          <a:xfrm>
            <a:off x="10727854" y="3128687"/>
            <a:ext cx="10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right (+)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1D11D-D632-2154-D0EC-7164E552C9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9187122" y="3313353"/>
            <a:ext cx="154073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250984-C35F-25E4-CA3A-1EFEC33602B0}"/>
              </a:ext>
            </a:extLst>
          </p:cNvPr>
          <p:cNvSpPr txBox="1"/>
          <p:nvPr/>
        </p:nvSpPr>
        <p:spPr>
          <a:xfrm>
            <a:off x="7722975" y="3803063"/>
            <a:ext cx="146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backwards (-)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FE8E8-CBDD-F7C2-1211-3CD3E0117A53}"/>
              </a:ext>
            </a:extLst>
          </p:cNvPr>
          <p:cNvSpPr txBox="1"/>
          <p:nvPr/>
        </p:nvSpPr>
        <p:spPr>
          <a:xfrm>
            <a:off x="10727853" y="3803063"/>
            <a:ext cx="146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forwards (+)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0E1D0F-97FF-1B7C-A48D-C71917CB88E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9187122" y="3987729"/>
            <a:ext cx="154073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58419-D021-792A-790E-8167FA8DAC2D}"/>
              </a:ext>
            </a:extLst>
          </p:cNvPr>
          <p:cNvSpPr txBox="1"/>
          <p:nvPr/>
        </p:nvSpPr>
        <p:spPr>
          <a:xfrm>
            <a:off x="8475008" y="4477438"/>
            <a:ext cx="71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W (-)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77167-B9C5-8ABD-49C3-2B29C1BBC9E6}"/>
              </a:ext>
            </a:extLst>
          </p:cNvPr>
          <p:cNvSpPr txBox="1"/>
          <p:nvPr/>
        </p:nvSpPr>
        <p:spPr>
          <a:xfrm>
            <a:off x="10727854" y="4477438"/>
            <a:ext cx="10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 (+)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9CF034-C365-4294-E3C3-D479E1F94495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9187122" y="4662104"/>
            <a:ext cx="154073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DE263B-8087-71AB-3A41-86EDE1D51A5F}"/>
              </a:ext>
            </a:extLst>
          </p:cNvPr>
          <p:cNvSpPr txBox="1"/>
          <p:nvPr/>
        </p:nvSpPr>
        <p:spPr>
          <a:xfrm>
            <a:off x="8869449" y="508031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up (+)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AD685-7185-A86E-6E19-E9E25214B9C5}"/>
              </a:ext>
            </a:extLst>
          </p:cNvPr>
          <p:cNvSpPr txBox="1"/>
          <p:nvPr/>
        </p:nvSpPr>
        <p:spPr>
          <a:xfrm>
            <a:off x="8748871" y="6488668"/>
            <a:ext cx="9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down (-)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A4951D-17AD-85FC-6D9E-1773953A9783}"/>
              </a:ext>
            </a:extLst>
          </p:cNvPr>
          <p:cNvCxnSpPr>
            <a:stCxn id="23" idx="2"/>
            <a:endCxn id="25" idx="0"/>
          </p:cNvCxnSpPr>
          <p:nvPr/>
        </p:nvCxnSpPr>
        <p:spPr>
          <a:xfrm>
            <a:off x="9238300" y="5449649"/>
            <a:ext cx="0" cy="10390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9090FF-BB89-D904-6128-F85F8286A24B}"/>
              </a:ext>
            </a:extLst>
          </p:cNvPr>
          <p:cNvSpPr txBox="1"/>
          <p:nvPr/>
        </p:nvSpPr>
        <p:spPr>
          <a:xfrm>
            <a:off x="10406290" y="508031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N (+)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2AB492-AC06-B54B-6053-C071821F890F}"/>
              </a:ext>
            </a:extLst>
          </p:cNvPr>
          <p:cNvSpPr txBox="1"/>
          <p:nvPr/>
        </p:nvSpPr>
        <p:spPr>
          <a:xfrm>
            <a:off x="10450373" y="6488668"/>
            <a:ext cx="5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S (-)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FC46DE-0331-E27E-D0CC-D9239DB289A4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>
            <a:off x="10727853" y="5449649"/>
            <a:ext cx="0" cy="10390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20" grpId="0"/>
      <p:bldP spid="21" grpId="0"/>
      <p:bldP spid="23" grpId="0"/>
      <p:bldP spid="25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8476939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One vector can be subtracted from another by adding its negative (i.e. equal magnitude, opposite direction).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For example, to find an object’s change in velocity: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n-AU" sz="2800" dirty="0"/>
              </a:p>
              <a:p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The symbol </a:t>
                </a:r>
                <a:r>
                  <a:rPr lang="el-GR" sz="2800" dirty="0"/>
                  <a:t>Δ</a:t>
                </a:r>
                <a:r>
                  <a:rPr lang="en-AU" sz="2800" dirty="0"/>
                  <a:t> (Greek capital letter delta) is frequently used to represent change.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l-GR" sz="2800" dirty="0"/>
                  <a:t>Δ</a:t>
                </a:r>
                <a:r>
                  <a:rPr lang="en-AU" sz="2800" i="1" dirty="0"/>
                  <a:t>v</a:t>
                </a:r>
                <a:r>
                  <a:rPr lang="en-AU" sz="2800" dirty="0"/>
                  <a:t> must be given a direction: since it is the sum of two vectors, it is itself a vector.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476939" cy="4832092"/>
              </a:xfrm>
              <a:prstGeom prst="rect">
                <a:avLst/>
              </a:prstGeom>
              <a:blipFill>
                <a:blip r:embed="rId3"/>
                <a:stretch>
                  <a:fillRect l="-1294" t="-1261" r="-1294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343379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Change in Velocity</a:t>
            </a:r>
          </a:p>
        </p:txBody>
      </p:sp>
    </p:spTree>
    <p:extLst>
      <p:ext uri="{BB962C8B-B14F-4D97-AF65-F5344CB8AC3E}">
        <p14:creationId xmlns:p14="http://schemas.microsoft.com/office/powerpoint/2010/main" val="10817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8664316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Sam walks at 5.00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west then turns around and walks at 3.00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east. What was Sam’s change in velocity?</a:t>
                </a:r>
              </a:p>
              <a:p>
                <a:endParaRPr lang="en-AU" sz="2800" dirty="0"/>
              </a:p>
              <a:p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AU" sz="2800" b="1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east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west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=−5.00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800" b="0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=3.00−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−5.00</m:t>
                        </m:r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=3.00+5.00</m:t>
                    </m:r>
                  </m:oMath>
                </a14:m>
                <a:endParaRPr lang="en-AU" sz="2800" b="0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=8.00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=8.00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east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664316" cy="4832092"/>
              </a:xfrm>
              <a:prstGeom prst="rect">
                <a:avLst/>
              </a:prstGeom>
              <a:blipFill>
                <a:blip r:embed="rId3"/>
                <a:stretch>
                  <a:fillRect l="-1407" t="-1261" r="-6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28211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8664316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Kelly walks at 5.00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east then slows down and walks at 3.00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east. What was Kelly’s change in velocity?</a:t>
                </a:r>
              </a:p>
              <a:p>
                <a:endParaRPr lang="en-AU" sz="2800" dirty="0"/>
              </a:p>
              <a:p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AU" sz="2800" b="1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east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east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800" b="0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=3.00−5.00</m:t>
                    </m:r>
                  </m:oMath>
                </a14:m>
                <a:endParaRPr lang="en-AU" sz="2800" b="0" dirty="0"/>
              </a:p>
              <a:p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=−2.00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=2.00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west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664316" cy="4832092"/>
              </a:xfrm>
              <a:prstGeom prst="rect">
                <a:avLst/>
              </a:prstGeom>
              <a:blipFill>
                <a:blip r:embed="rId3"/>
                <a:stretch>
                  <a:fillRect l="-1407" t="-12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#2</a:t>
            </a:r>
          </a:p>
        </p:txBody>
      </p:sp>
    </p:spTree>
    <p:extLst>
      <p:ext uri="{BB962C8B-B14F-4D97-AF65-F5344CB8AC3E}">
        <p14:creationId xmlns:p14="http://schemas.microsoft.com/office/powerpoint/2010/main" val="25042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7772401" cy="391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Acceleration (</a:t>
                </a:r>
                <a:r>
                  <a:rPr lang="en-AU" sz="2800" b="1" i="1" dirty="0"/>
                  <a:t>a</a:t>
                </a:r>
                <a:r>
                  <a:rPr lang="en-AU" sz="2800" dirty="0"/>
                  <a:t>) is the rate of change of velocity.</a:t>
                </a:r>
              </a:p>
              <a:p>
                <a:endParaRPr lang="en-A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  <a:p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It is measured in metres per second per second, i.e. metres per second squared (m s</a:t>
                </a:r>
                <a:r>
                  <a:rPr lang="en-AU" sz="2800" baseline="30000" dirty="0"/>
                  <a:t>-2</a:t>
                </a:r>
                <a:r>
                  <a:rPr lang="en-AU" sz="280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It is a vector quantity; its direction is based on the direction of the change in velocity.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7772401" cy="3917996"/>
              </a:xfrm>
              <a:prstGeom prst="rect">
                <a:avLst/>
              </a:prstGeom>
              <a:blipFill>
                <a:blip r:embed="rId3"/>
                <a:stretch>
                  <a:fillRect l="-1412" t="-1555" b="-3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444305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4855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84775"/>
            <a:ext cx="931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Consider the skater in the diagram. Their velocity changes by 2 m s</a:t>
            </a:r>
            <a:r>
              <a:rPr lang="en-AU" sz="2800" baseline="30000" dirty="0"/>
              <a:t>-1</a:t>
            </a:r>
            <a:r>
              <a:rPr lang="en-AU" sz="2800" dirty="0"/>
              <a:t> down the ramp each second.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means that their acceleration is 2 m s</a:t>
            </a:r>
            <a:r>
              <a:rPr lang="en-AU" sz="2800" baseline="30000" dirty="0"/>
              <a:t>-2</a:t>
            </a:r>
            <a:r>
              <a:rPr lang="en-AU" sz="2800" dirty="0"/>
              <a:t> down the ramp.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444305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Acceleration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5072CF-BAEC-95A1-D514-B533BD15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BC9BD-DF25-4D74-F047-76DDD0E0BACA}"/>
              </a:ext>
            </a:extLst>
          </p:cNvPr>
          <p:cNvSpPr txBox="1"/>
          <p:nvPr/>
        </p:nvSpPr>
        <p:spPr>
          <a:xfrm>
            <a:off x="112383" y="4228965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0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AF15F-1B24-9925-1BDE-3A5097E410D1}"/>
              </a:ext>
            </a:extLst>
          </p:cNvPr>
          <p:cNvSpPr txBox="1"/>
          <p:nvPr/>
        </p:nvSpPr>
        <p:spPr>
          <a:xfrm>
            <a:off x="458964" y="436960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1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2D18E-25B1-F360-8D74-45E532B28092}"/>
              </a:ext>
            </a:extLst>
          </p:cNvPr>
          <p:cNvSpPr txBox="1"/>
          <p:nvPr/>
        </p:nvSpPr>
        <p:spPr>
          <a:xfrm>
            <a:off x="1028856" y="467737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2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F5004-9402-3548-12D4-359CAD8F4C47}"/>
              </a:ext>
            </a:extLst>
          </p:cNvPr>
          <p:cNvSpPr txBox="1"/>
          <p:nvPr/>
        </p:nvSpPr>
        <p:spPr>
          <a:xfrm>
            <a:off x="2022554" y="516324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3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37285-3F53-FE06-60A6-BE29A1DBFB32}"/>
              </a:ext>
            </a:extLst>
          </p:cNvPr>
          <p:cNvSpPr txBox="1"/>
          <p:nvPr/>
        </p:nvSpPr>
        <p:spPr>
          <a:xfrm>
            <a:off x="3339502" y="5812600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4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5EE7C-8E15-2C03-12EE-1052142A8A9B}"/>
              </a:ext>
            </a:extLst>
          </p:cNvPr>
          <p:cNvSpPr txBox="1"/>
          <p:nvPr/>
        </p:nvSpPr>
        <p:spPr>
          <a:xfrm>
            <a:off x="4962678" y="660985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Tally Text Bold" panose="00000400000000000000" pitchFamily="2" charset="0"/>
                <a:cs typeface="Cavolini" panose="020B0502040204020203" pitchFamily="66" charset="0"/>
              </a:rPr>
              <a:t>5 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DCC61-BD99-8311-5E35-12EA076CA5D4}"/>
              </a:ext>
            </a:extLst>
          </p:cNvPr>
          <p:cNvSpPr/>
          <p:nvPr/>
        </p:nvSpPr>
        <p:spPr>
          <a:xfrm>
            <a:off x="2749826" y="3478696"/>
            <a:ext cx="3087757" cy="94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0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84775"/>
            <a:ext cx="102770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Consider the skater in the diagram.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According to our sign convention, the skater’s velocity changes by -1 m s</a:t>
            </a:r>
            <a:r>
              <a:rPr lang="en-AU" sz="2800" baseline="30000" dirty="0"/>
              <a:t>-1</a:t>
            </a:r>
            <a:r>
              <a:rPr lang="en-AU" sz="2800" dirty="0"/>
              <a:t> each second.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means that their acceleration is -1 m s</a:t>
            </a:r>
            <a:r>
              <a:rPr lang="en-AU" sz="2800" baseline="30000" dirty="0"/>
              <a:t>-2</a:t>
            </a:r>
            <a:r>
              <a:rPr lang="en-AU" sz="2800" dirty="0"/>
              <a:t>, i.e. 1 m s</a:t>
            </a:r>
            <a:r>
              <a:rPr lang="en-AU" sz="2800" baseline="30000" dirty="0"/>
              <a:t>-2</a:t>
            </a:r>
            <a:r>
              <a:rPr lang="en-AU" sz="2800" dirty="0"/>
              <a:t> to the left.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 negative acceleration like this can mean that the object is slowing down in the positive direction or that it is speeding up in the negative direction.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444305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Acceleration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A5545B-B481-6BD9-9895-00D59DB34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31276" r="5568" b="43491"/>
          <a:stretch/>
        </p:blipFill>
        <p:spPr bwMode="auto">
          <a:xfrm>
            <a:off x="0" y="3783277"/>
            <a:ext cx="8675360" cy="16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09B4A6-3CD5-4E90-80E8-217DA2885EAE}"/>
              </a:ext>
            </a:extLst>
          </p:cNvPr>
          <p:cNvSpPr txBox="1"/>
          <p:nvPr/>
        </p:nvSpPr>
        <p:spPr>
          <a:xfrm>
            <a:off x="-1" y="5465664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Helvetica" pitchFamily="2" charset="0"/>
              </a:rPr>
              <a:t>v</a:t>
            </a:r>
            <a:r>
              <a:rPr lang="en-AU" sz="1600" dirty="0">
                <a:latin typeface="Helvetica" pitchFamily="2" charset="0"/>
              </a:rPr>
              <a:t> = 4 m s</a:t>
            </a:r>
            <a:r>
              <a:rPr lang="en-AU" sz="1600" baseline="30000" dirty="0">
                <a:latin typeface="Helvetica" pitchFamily="2" charset="0"/>
              </a:rPr>
              <a:t>-1</a:t>
            </a:r>
            <a:endParaRPr lang="en-AU" sz="1600" dirty="0">
              <a:latin typeface="Helvetica" pitchFamily="2" charset="0"/>
            </a:endParaRPr>
          </a:p>
          <a:p>
            <a:pPr algn="ctr"/>
            <a:r>
              <a:rPr lang="en-AU" sz="1600" i="1" dirty="0">
                <a:latin typeface="Helvetica" pitchFamily="2" charset="0"/>
              </a:rPr>
              <a:t>t</a:t>
            </a:r>
            <a:r>
              <a:rPr lang="en-AU" sz="1600" dirty="0">
                <a:latin typeface="Helvetica" pitchFamily="2" charset="0"/>
              </a:rPr>
              <a:t> = 0 s</a:t>
            </a:r>
            <a:endParaRPr lang="en-AU" sz="1600" i="1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85408-6B1C-8CE6-4095-C3440E2D7864}"/>
              </a:ext>
            </a:extLst>
          </p:cNvPr>
          <p:cNvSpPr txBox="1"/>
          <p:nvPr/>
        </p:nvSpPr>
        <p:spPr>
          <a:xfrm>
            <a:off x="3193772" y="5465663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Helvetica" pitchFamily="2" charset="0"/>
              </a:rPr>
              <a:t>v</a:t>
            </a:r>
            <a:r>
              <a:rPr lang="en-AU" sz="1600" dirty="0">
                <a:latin typeface="Helvetica" pitchFamily="2" charset="0"/>
              </a:rPr>
              <a:t> = 3 m s</a:t>
            </a:r>
            <a:r>
              <a:rPr lang="en-AU" sz="1600" baseline="30000" dirty="0">
                <a:latin typeface="Helvetica" pitchFamily="2" charset="0"/>
              </a:rPr>
              <a:t>-1</a:t>
            </a:r>
            <a:endParaRPr lang="en-AU" sz="1600" dirty="0">
              <a:latin typeface="Helvetica" pitchFamily="2" charset="0"/>
            </a:endParaRPr>
          </a:p>
          <a:p>
            <a:pPr algn="ctr"/>
            <a:r>
              <a:rPr lang="en-AU" sz="1600" i="1" dirty="0">
                <a:latin typeface="Helvetica" pitchFamily="2" charset="0"/>
              </a:rPr>
              <a:t>t</a:t>
            </a:r>
            <a:r>
              <a:rPr lang="en-AU" sz="1600" dirty="0">
                <a:latin typeface="Helvetica" pitchFamily="2" charset="0"/>
              </a:rPr>
              <a:t> = 1 s</a:t>
            </a:r>
            <a:endParaRPr lang="en-AU" sz="1600" i="1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124F9-60D8-026B-CCC9-67399B6E6069}"/>
              </a:ext>
            </a:extLst>
          </p:cNvPr>
          <p:cNvSpPr txBox="1"/>
          <p:nvPr/>
        </p:nvSpPr>
        <p:spPr>
          <a:xfrm>
            <a:off x="5214725" y="5465663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Helvetica" pitchFamily="2" charset="0"/>
              </a:rPr>
              <a:t>v</a:t>
            </a:r>
            <a:r>
              <a:rPr lang="en-AU" sz="1600" dirty="0">
                <a:latin typeface="Helvetica" pitchFamily="2" charset="0"/>
              </a:rPr>
              <a:t> = 2 m s</a:t>
            </a:r>
            <a:r>
              <a:rPr lang="en-AU" sz="1600" baseline="30000" dirty="0">
                <a:latin typeface="Helvetica" pitchFamily="2" charset="0"/>
              </a:rPr>
              <a:t>-1</a:t>
            </a:r>
            <a:endParaRPr lang="en-AU" sz="1600" dirty="0">
              <a:latin typeface="Helvetica" pitchFamily="2" charset="0"/>
            </a:endParaRPr>
          </a:p>
          <a:p>
            <a:pPr algn="ctr"/>
            <a:r>
              <a:rPr lang="en-AU" sz="1600" i="1" dirty="0">
                <a:latin typeface="Helvetica" pitchFamily="2" charset="0"/>
              </a:rPr>
              <a:t>t</a:t>
            </a:r>
            <a:r>
              <a:rPr lang="en-AU" sz="1600" dirty="0">
                <a:latin typeface="Helvetica" pitchFamily="2" charset="0"/>
              </a:rPr>
              <a:t> = 2 s</a:t>
            </a:r>
            <a:endParaRPr lang="en-AU" sz="1600" i="1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252BC-23E0-C490-245C-5B954D5258B9}"/>
              </a:ext>
            </a:extLst>
          </p:cNvPr>
          <p:cNvSpPr txBox="1"/>
          <p:nvPr/>
        </p:nvSpPr>
        <p:spPr>
          <a:xfrm>
            <a:off x="6523381" y="5465662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Helvetica" pitchFamily="2" charset="0"/>
              </a:rPr>
              <a:t>v</a:t>
            </a:r>
            <a:r>
              <a:rPr lang="en-AU" sz="1600" dirty="0">
                <a:latin typeface="Helvetica" pitchFamily="2" charset="0"/>
              </a:rPr>
              <a:t> = 1 m s</a:t>
            </a:r>
            <a:r>
              <a:rPr lang="en-AU" sz="1600" baseline="30000" dirty="0">
                <a:latin typeface="Helvetica" pitchFamily="2" charset="0"/>
              </a:rPr>
              <a:t>-1</a:t>
            </a:r>
            <a:endParaRPr lang="en-AU" sz="1600" dirty="0">
              <a:latin typeface="Helvetica" pitchFamily="2" charset="0"/>
            </a:endParaRPr>
          </a:p>
          <a:p>
            <a:pPr algn="ctr"/>
            <a:r>
              <a:rPr lang="en-AU" sz="1600" i="1" dirty="0">
                <a:latin typeface="Helvetica" pitchFamily="2" charset="0"/>
              </a:rPr>
              <a:t>t</a:t>
            </a:r>
            <a:r>
              <a:rPr lang="en-AU" sz="1600" dirty="0">
                <a:latin typeface="Helvetica" pitchFamily="2" charset="0"/>
              </a:rPr>
              <a:t> = 3 s</a:t>
            </a:r>
            <a:endParaRPr lang="en-AU" sz="1600" i="1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0B2C1-1C86-370F-37B8-F48520117C3C}"/>
              </a:ext>
            </a:extLst>
          </p:cNvPr>
          <p:cNvSpPr txBox="1"/>
          <p:nvPr/>
        </p:nvSpPr>
        <p:spPr>
          <a:xfrm>
            <a:off x="7832038" y="5466482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Helvetica" pitchFamily="2" charset="0"/>
              </a:rPr>
              <a:t>v</a:t>
            </a:r>
            <a:r>
              <a:rPr lang="en-AU" sz="1600" dirty="0">
                <a:latin typeface="Helvetica" pitchFamily="2" charset="0"/>
              </a:rPr>
              <a:t> = 0 m s</a:t>
            </a:r>
            <a:r>
              <a:rPr lang="en-AU" sz="1600" baseline="30000" dirty="0">
                <a:latin typeface="Helvetica" pitchFamily="2" charset="0"/>
              </a:rPr>
              <a:t>-1</a:t>
            </a:r>
            <a:endParaRPr lang="en-AU" sz="1600" dirty="0">
              <a:latin typeface="Helvetica" pitchFamily="2" charset="0"/>
            </a:endParaRPr>
          </a:p>
          <a:p>
            <a:pPr algn="ctr"/>
            <a:r>
              <a:rPr lang="en-AU" sz="1600" i="1" dirty="0">
                <a:latin typeface="Helvetica" pitchFamily="2" charset="0"/>
              </a:rPr>
              <a:t>t</a:t>
            </a:r>
            <a:r>
              <a:rPr lang="en-AU" sz="1600" dirty="0">
                <a:latin typeface="Helvetica" pitchFamily="2" charset="0"/>
              </a:rPr>
              <a:t> = 4 s</a:t>
            </a:r>
            <a:endParaRPr lang="en-AU" sz="1600" i="1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7B479-6DBB-9601-4D54-890497A56771}"/>
              </a:ext>
            </a:extLst>
          </p:cNvPr>
          <p:cNvSpPr txBox="1"/>
          <p:nvPr/>
        </p:nvSpPr>
        <p:spPr>
          <a:xfrm>
            <a:off x="3193772" y="6488668"/>
            <a:ext cx="10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left (-)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19BD8-7BDE-2252-4A8E-6E1AD8FCF2A1}"/>
              </a:ext>
            </a:extLst>
          </p:cNvPr>
          <p:cNvSpPr txBox="1"/>
          <p:nvPr/>
        </p:nvSpPr>
        <p:spPr>
          <a:xfrm>
            <a:off x="5766164" y="6488668"/>
            <a:ext cx="10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right (+)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429AC-20A0-9B68-3753-6ED19291C68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225432" y="6673334"/>
            <a:ext cx="154073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EB290-DD09-9D53-A4CA-D4CF9B491EFE}"/>
              </a:ext>
            </a:extLst>
          </p:cNvPr>
          <p:cNvSpPr/>
          <p:nvPr/>
        </p:nvSpPr>
        <p:spPr>
          <a:xfrm>
            <a:off x="975360" y="4416213"/>
            <a:ext cx="260096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3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8664316" cy="613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A bike is travelling at 4.0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west. It then turns a corner and begins to travel 3.0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 north. It does this in 2.0 s. What is its change in velocity and its acceleration?</a:t>
                </a:r>
              </a:p>
              <a:p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endParaRPr lang="en-AU" sz="2800" dirty="0"/>
              </a:p>
              <a:p>
                <a:endParaRPr lang="en-AU" sz="2800" dirty="0"/>
              </a:p>
              <a:p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=3.0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north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−4.0 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AU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west</m:t>
                        </m:r>
                      </m:e>
                    </m:d>
                  </m:oMath>
                </a14:m>
                <a:br>
                  <a:rPr lang="en-AU" sz="2800" b="0" dirty="0"/>
                </a:br>
                <a:r>
                  <a:rPr lang="en-AU" sz="2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=3.0 </m:t>
                    </m:r>
                    <m:r>
                      <m:rPr>
                        <m:nor/>
                      </m:rPr>
                      <a:rPr lang="en-AU" sz="280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>
                        <a:latin typeface="Cambria Math" panose="02040503050406030204" pitchFamily="18" charset="0"/>
                      </a:rPr>
                      <m:t>north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4.0 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east</m:t>
                    </m:r>
                  </m:oMath>
                </a14:m>
                <a:endParaRPr lang="en-AU" sz="2800" dirty="0"/>
              </a:p>
              <a:p>
                <a:endParaRPr lang="en-AU" sz="2800" dirty="0"/>
              </a:p>
              <a:p>
                <a:r>
                  <a:rPr lang="en-AU" sz="28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3.0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4.0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</m:t>
                    </m:r>
                  </m:oMath>
                </a14:m>
                <a:endParaRPr lang="en-AU" sz="2800" b="0" dirty="0"/>
              </a:p>
              <a:p>
                <a:endParaRPr lang="en-AU" sz="28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=53.1°</m:t>
                      </m:r>
                    </m:oMath>
                  </m:oMathPara>
                </a14:m>
                <a:endParaRPr lang="en-AU" sz="2800" dirty="0"/>
              </a:p>
              <a:p>
                <a:endParaRPr lang="en-AU" sz="2800" dirty="0"/>
              </a:p>
              <a:p>
                <a:r>
                  <a:rPr lang="en-AU" sz="28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=5.0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53.1°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5.0 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AU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53.1°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664316" cy="6132704"/>
              </a:xfrm>
              <a:prstGeom prst="rect">
                <a:avLst/>
              </a:prstGeom>
              <a:blipFill>
                <a:blip r:embed="rId3"/>
                <a:stretch>
                  <a:fillRect l="-1407" t="-994" r="-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44AB0-CB84-9AB3-96F8-4F2EEC42171F}"/>
              </a:ext>
            </a:extLst>
          </p:cNvPr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Example #3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7114E5-7252-AB57-C68C-5EB4EF86729B}"/>
              </a:ext>
            </a:extLst>
          </p:cNvPr>
          <p:cNvCxnSpPr/>
          <p:nvPr/>
        </p:nvCxnSpPr>
        <p:spPr>
          <a:xfrm flipV="1">
            <a:off x="9243391" y="3525078"/>
            <a:ext cx="0" cy="108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CC22FF-B801-804F-9B5B-F9B8F863DE62}"/>
              </a:ext>
            </a:extLst>
          </p:cNvPr>
          <p:cNvSpPr txBox="1"/>
          <p:nvPr/>
        </p:nvSpPr>
        <p:spPr>
          <a:xfrm>
            <a:off x="8262032" y="3741912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3.0 m s</a:t>
            </a:r>
            <a:r>
              <a:rPr lang="en-AU" baseline="30000" dirty="0"/>
              <a:t>-1</a:t>
            </a:r>
            <a:br>
              <a:rPr lang="en-AU" baseline="30000" dirty="0"/>
            </a:br>
            <a:r>
              <a:rPr lang="en-AU" dirty="0"/>
              <a:t>north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BC761-C354-C1AA-FF05-93FDA74DFC0A}"/>
              </a:ext>
            </a:extLst>
          </p:cNvPr>
          <p:cNvCxnSpPr/>
          <p:nvPr/>
        </p:nvCxnSpPr>
        <p:spPr>
          <a:xfrm>
            <a:off x="9243391" y="3525078"/>
            <a:ext cx="144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B0E11C-F1C7-A4EF-D6A8-B88E9A6D39EC}"/>
              </a:ext>
            </a:extLst>
          </p:cNvPr>
          <p:cNvSpPr txBox="1"/>
          <p:nvPr/>
        </p:nvSpPr>
        <p:spPr>
          <a:xfrm>
            <a:off x="9472712" y="2875092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4.0 m s</a:t>
            </a:r>
            <a:r>
              <a:rPr lang="en-AU" baseline="30000" dirty="0"/>
              <a:t>-1</a:t>
            </a:r>
            <a:br>
              <a:rPr lang="en-AU" baseline="30000" dirty="0"/>
            </a:br>
            <a:r>
              <a:rPr lang="en-AU" dirty="0"/>
              <a:t>east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830F0B-F40B-B81B-F0FC-EDF571C922E0}"/>
              </a:ext>
            </a:extLst>
          </p:cNvPr>
          <p:cNvCxnSpPr/>
          <p:nvPr/>
        </p:nvCxnSpPr>
        <p:spPr>
          <a:xfrm flipV="1">
            <a:off x="9243390" y="3521423"/>
            <a:ext cx="1440001" cy="1080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91423-0BBE-03A0-C8B7-50890116072D}"/>
              </a:ext>
            </a:extLst>
          </p:cNvPr>
          <p:cNvSpPr txBox="1"/>
          <p:nvPr/>
        </p:nvSpPr>
        <p:spPr>
          <a:xfrm>
            <a:off x="9963391" y="401891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5.0 m s</a:t>
            </a:r>
            <a:r>
              <a:rPr lang="en-AU" baseline="30000" dirty="0"/>
              <a:t>-1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8AFEC-E9B7-C7CA-496B-D7E77F0EA4D6}"/>
              </a:ext>
            </a:extLst>
          </p:cNvPr>
          <p:cNvSpPr txBox="1"/>
          <p:nvPr/>
        </p:nvSpPr>
        <p:spPr>
          <a:xfrm>
            <a:off x="9211707" y="40840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θ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42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55586</TotalTime>
  <Words>1006</Words>
  <Application>Microsoft Office PowerPoint</Application>
  <PresentationFormat>Widescreen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Helvetica</vt:lpstr>
      <vt:lpstr>Calibri Light</vt:lpstr>
      <vt:lpstr>Tally Text Bold</vt:lpstr>
      <vt:lpstr>Calibri</vt:lpstr>
      <vt:lpstr>Cambria Math</vt:lpstr>
      <vt:lpstr>Office Theme</vt:lpstr>
      <vt:lpstr>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AXTENS Nathan [Harrisdale Senior High School]</cp:lastModifiedBy>
  <cp:revision>953</cp:revision>
  <cp:lastPrinted>2019-08-14T00:04:28Z</cp:lastPrinted>
  <dcterms:created xsi:type="dcterms:W3CDTF">2017-01-28T08:32:28Z</dcterms:created>
  <dcterms:modified xsi:type="dcterms:W3CDTF">2022-08-19T04:26:42Z</dcterms:modified>
</cp:coreProperties>
</file>